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6" r:id="rId5"/>
    <p:sldId id="289" r:id="rId6"/>
    <p:sldId id="287" r:id="rId7"/>
    <p:sldId id="290" r:id="rId8"/>
    <p:sldId id="291" r:id="rId9"/>
    <p:sldId id="294" r:id="rId10"/>
  </p:sldIdLst>
  <p:sldSz cx="12192000" cy="6858000"/>
  <p:notesSz cx="6742113" cy="9872663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6F6"/>
    <a:srgbClr val="FDFDFD"/>
    <a:srgbClr val="EDFCFE"/>
    <a:srgbClr val="F8F8F8"/>
    <a:srgbClr val="F9F9F9"/>
    <a:srgbClr val="FFBA8F"/>
    <a:srgbClr val="7FC8AD"/>
    <a:srgbClr val="FF8585"/>
    <a:srgbClr val="EC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8971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1F3F5E3-CEB6-44DF-B995-2FDFDFE9C11A}" type="datetime1">
              <a:rPr lang="ru-RU" noProof="1" smtClean="0"/>
              <a:t>31.05.2022</a:t>
            </a:fld>
            <a:endParaRPr lang="ru-RU" noProof="1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377321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18971" y="9377321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F2C8D43-8168-48C8-91A7-63EACBACA74B}" type="slidenum">
              <a:rPr lang="ru-RU" noProof="1" dirty="0" smtClean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35310998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3195258-86C4-401A-8E94-ADE157854278}" type="datetime1">
              <a:rPr lang="ru-RU" noProof="1" smtClean="0"/>
              <a:t>31.05.2022</a:t>
            </a:fld>
            <a:endParaRPr lang="ru-RU" noProof="1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11163" y="1235075"/>
            <a:ext cx="591978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1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751221"/>
            <a:ext cx="539369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1" y="9377321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18971" y="9377321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603C52C-5E29-41AF-BAA3-8217E886DA08}" type="slidenum">
              <a:rPr lang="ru-RU" noProof="1" dirty="0" smtClean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19619617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ru-RU" noProof="1" dirty="0" smtClean="0"/>
              <a:t>1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2478736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ru-RU" noProof="1" dirty="0" smtClean="0"/>
              <a:t>2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1928210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3C52C-5E29-41AF-BAA3-8217E886DA08}" type="slidenum">
              <a:rPr kumimoji="0" lang="ru-RU" sz="1200" b="0" i="0" u="none" strike="noStrike" kern="1200" cap="none" spc="0" normalizeH="0" baseline="0" noProof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72313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3C52C-5E29-41AF-BAA3-8217E886DA08}" type="slidenum">
              <a:rPr kumimoji="0" lang="ru-RU" sz="1200" b="0" i="0" u="none" strike="noStrike" kern="1200" cap="none" spc="0" normalizeH="0" baseline="0" noProof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2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28748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3C52C-5E29-41AF-BAA3-8217E886DA08}" type="slidenum">
              <a:rPr kumimoji="0" lang="ru-RU" sz="1200" b="0" i="0" u="none" strike="noStrike" kern="1200" cap="none" spc="0" normalizeH="0" baseline="0" noProof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2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62718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ru-RU" noProof="1" dirty="0" smtClean="0"/>
              <a:t>6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375384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rtlCol="0" anchor="b">
            <a:normAutofit/>
          </a:bodyPr>
          <a:lstStyle>
            <a:lvl1pPr algn="l">
              <a:defRPr sz="6000"/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 rtlCol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1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 rtlCol="0"/>
          <a:lstStyle/>
          <a:p>
            <a:pPr rtl="0"/>
            <a:fld id="{7F5D3971-613F-407D-8A46-F6C0EB422763}" type="datetime1">
              <a:rPr lang="ru-RU" noProof="1" dirty="0" smtClean="0"/>
              <a:t>31.05.2022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ый 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rtlCol="0" anchor="b"/>
          <a:lstStyle>
            <a:lvl1pPr algn="l">
              <a:defRPr sz="3200"/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Рисунок 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681727" y="941439"/>
            <a:ext cx="10821840" cy="3478161"/>
          </a:xfrm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1"/>
              <a:t>Щелкните значок, чтобы добавить изображение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685800" y="5516715"/>
            <a:ext cx="10820400" cy="701969"/>
          </a:xfrm>
        </p:spPr>
        <p:txBody>
          <a:bodyPr rtlCol="0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CD394A4-8215-4421-B0F2-767F11A3BCF6}" type="datetime1">
              <a:rPr lang="ru-RU" noProof="1" smtClean="0"/>
              <a:t>31.05.2022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rtlCol="0" anchor="ctr"/>
          <a:lstStyle>
            <a:lvl1pPr algn="l">
              <a:defRPr sz="3200"/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024467" y="3649133"/>
            <a:ext cx="10130516" cy="999067"/>
          </a:xfrm>
        </p:spPr>
        <p:txBody>
          <a:bodyPr rtlCol="0"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fld id="{D2E01DA1-D780-478C-A1E6-DB7162850904}" type="datetime1">
              <a:rPr lang="ru-RU" noProof="1" smtClean="0"/>
              <a:t>31.05.2022</a:t>
            </a:fld>
            <a:endParaRPr lang="ru-RU" noProof="1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 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rtlCol="0" anchor="ctr"/>
          <a:lstStyle>
            <a:lvl1pPr algn="l">
              <a:defRPr sz="3200"/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12" name="Текст 3"/>
          <p:cNvSpPr>
            <a:spLocks noGrp="1"/>
          </p:cNvSpPr>
          <p:nvPr>
            <p:ph type="body" sz="half" idx="13" hasCustomPrompt="1"/>
          </p:nvPr>
        </p:nvSpPr>
        <p:spPr>
          <a:xfrm>
            <a:off x="1303865" y="3365556"/>
            <a:ext cx="9592736" cy="444443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024467" y="3959862"/>
            <a:ext cx="10151533" cy="679871"/>
          </a:xfrm>
        </p:spPr>
        <p:txBody>
          <a:bodyPr rtlCol="0"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fld id="{D86403EE-C9CA-43B5-BDF8-3B30FBEC95CA}" type="datetime1">
              <a:rPr lang="ru-RU" noProof="1" smtClean="0"/>
              <a:t>31.05.2022</a:t>
            </a:fld>
            <a:endParaRPr lang="ru-RU" noProof="1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  <p:sp>
        <p:nvSpPr>
          <p:cNvPr id="9" name="Надпись 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rtl="0"/>
            <a:r>
              <a:rPr lang="ru-RU" sz="8000" noProof="1">
                <a:solidFill>
                  <a:schemeClr val="tx1"/>
                </a:solidFill>
                <a:effectLst/>
              </a:rPr>
              <a:t>«</a:t>
            </a:r>
          </a:p>
        </p:txBody>
      </p:sp>
      <p:sp>
        <p:nvSpPr>
          <p:cNvPr id="10" name="Надпись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ru-RU" sz="8000" noProof="1">
                <a:solidFill>
                  <a:schemeClr val="tx1"/>
                </a:solidFill>
                <a:effectLst/>
              </a:rPr>
              <a:t>»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rtlCol="0" anchor="b"/>
          <a:lstStyle>
            <a:lvl1pPr algn="l">
              <a:defRPr sz="3200"/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024467" y="3648315"/>
            <a:ext cx="10144654" cy="999885"/>
          </a:xfrm>
        </p:spPr>
        <p:txBody>
          <a:bodyPr rtlCol="0"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fld id="{C7A17412-9F10-48A5-995F-F995BC3F24BE}" type="datetime1">
              <a:rPr lang="ru-RU" noProof="1" smtClean="0"/>
              <a:t>31.05.2022</a:t>
            </a:fld>
            <a:endParaRPr lang="ru-RU" noProof="1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ойной столбе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 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 rtlCol="0"/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7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685800" y="2202080"/>
            <a:ext cx="3456432" cy="617320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8" name="Текст 3"/>
          <p:cNvSpPr>
            <a:spLocks noGrp="1"/>
          </p:cNvSpPr>
          <p:nvPr>
            <p:ph type="body" sz="half" idx="15" hasCustomPrompt="1"/>
          </p:nvPr>
        </p:nvSpPr>
        <p:spPr>
          <a:xfrm>
            <a:off x="685799" y="2904565"/>
            <a:ext cx="3456432" cy="3314132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4368800" y="2201333"/>
            <a:ext cx="3456432" cy="626534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10" name="Текст 3"/>
          <p:cNvSpPr>
            <a:spLocks noGrp="1"/>
          </p:cNvSpPr>
          <p:nvPr>
            <p:ph type="body" sz="half" idx="16" hasCustomPrompt="1"/>
          </p:nvPr>
        </p:nvSpPr>
        <p:spPr>
          <a:xfrm>
            <a:off x="4366858" y="2904067"/>
            <a:ext cx="3456432" cy="331461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11" name="Текст 4"/>
          <p:cNvSpPr>
            <a:spLocks noGrp="1"/>
          </p:cNvSpPr>
          <p:nvPr>
            <p:ph type="body" sz="quarter" idx="13" hasCustomPrompt="1"/>
          </p:nvPr>
        </p:nvSpPr>
        <p:spPr>
          <a:xfrm>
            <a:off x="8051800" y="2192866"/>
            <a:ext cx="3456432" cy="626534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12" name="Текст 3"/>
          <p:cNvSpPr>
            <a:spLocks noGrp="1"/>
          </p:cNvSpPr>
          <p:nvPr>
            <p:ph type="body" sz="half" idx="17" hasCustomPrompt="1"/>
          </p:nvPr>
        </p:nvSpPr>
        <p:spPr>
          <a:xfrm>
            <a:off x="8051801" y="2904565"/>
            <a:ext cx="3456432" cy="3314132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0CF83A1-D7AC-4F33-8F13-3D5826F7F4BF}" type="datetime1">
              <a:rPr lang="ru-RU" noProof="1" smtClean="0"/>
              <a:t>31.05.2022</a:t>
            </a:fld>
            <a:endParaRPr lang="ru-RU" noProof="1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 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 rtlCol="0"/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19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688618" y="4191000"/>
            <a:ext cx="3451582" cy="682765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20" name="Рисунок 2"/>
          <p:cNvSpPr>
            <a:spLocks noGrp="1" noChangeAspect="1"/>
          </p:cNvSpPr>
          <p:nvPr>
            <p:ph type="pic" idx="15" hasCustomPrompt="1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1"/>
              <a:t>Щелкните значок, чтобы добавить изображение</a:t>
            </a:r>
          </a:p>
        </p:txBody>
      </p:sp>
      <p:sp>
        <p:nvSpPr>
          <p:cNvPr id="21" name="Текст 3"/>
          <p:cNvSpPr>
            <a:spLocks noGrp="1"/>
          </p:cNvSpPr>
          <p:nvPr>
            <p:ph type="body" sz="half" idx="18" hasCustomPrompt="1"/>
          </p:nvPr>
        </p:nvSpPr>
        <p:spPr>
          <a:xfrm>
            <a:off x="688618" y="4873764"/>
            <a:ext cx="3451582" cy="1344921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22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4374263" y="4191000"/>
            <a:ext cx="3448935" cy="682765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23" name="Рисунок 2"/>
          <p:cNvSpPr>
            <a:spLocks noGrp="1" noChangeAspect="1"/>
          </p:cNvSpPr>
          <p:nvPr>
            <p:ph type="pic" idx="21" hasCustomPrompt="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1"/>
              <a:t>Щелкните значок, чтобы добавить изображение</a:t>
            </a:r>
          </a:p>
        </p:txBody>
      </p:sp>
      <p:sp>
        <p:nvSpPr>
          <p:cNvPr id="24" name="Текст 3"/>
          <p:cNvSpPr>
            <a:spLocks noGrp="1"/>
          </p:cNvSpPr>
          <p:nvPr>
            <p:ph type="body" sz="half" idx="19" hasCustomPrompt="1"/>
          </p:nvPr>
        </p:nvSpPr>
        <p:spPr>
          <a:xfrm>
            <a:off x="4374264" y="4873763"/>
            <a:ext cx="3448935" cy="1344921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25" name="Текст 4"/>
          <p:cNvSpPr>
            <a:spLocks noGrp="1"/>
          </p:cNvSpPr>
          <p:nvPr>
            <p:ph type="body" sz="quarter" idx="13" hasCustomPrompt="1"/>
          </p:nvPr>
        </p:nvSpPr>
        <p:spPr>
          <a:xfrm>
            <a:off x="8049731" y="4191000"/>
            <a:ext cx="3456469" cy="682765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26" name="Рисунок 2"/>
          <p:cNvSpPr>
            <a:spLocks noGrp="1" noChangeAspect="1"/>
          </p:cNvSpPr>
          <p:nvPr>
            <p:ph type="pic" idx="22" hasCustomPrompt="1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1"/>
              <a:t>Щелкните значок, чтобы добавить изображение</a:t>
            </a:r>
          </a:p>
        </p:txBody>
      </p:sp>
      <p:sp>
        <p:nvSpPr>
          <p:cNvPr id="27" name="Текст 3"/>
          <p:cNvSpPr>
            <a:spLocks noGrp="1"/>
          </p:cNvSpPr>
          <p:nvPr>
            <p:ph type="body" sz="half" idx="20" hasCustomPrompt="1"/>
          </p:nvPr>
        </p:nvSpPr>
        <p:spPr>
          <a:xfrm>
            <a:off x="8049731" y="4873761"/>
            <a:ext cx="3452445" cy="1344921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5B6212E-AA16-4076-B669-F7EBF9E27B56}" type="datetime1">
              <a:rPr lang="ru-RU" noProof="1" smtClean="0"/>
              <a:t>31.05.2022</a:t>
            </a:fld>
            <a:endParaRPr lang="ru-RU" noProof="1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685800" y="2194559"/>
            <a:ext cx="10820400" cy="4024125"/>
          </a:xfrm>
        </p:spPr>
        <p:txBody>
          <a:bodyPr vert="eaVert"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98A3CB4-63E0-42FA-B506-E5D86E0945B1}" type="datetime1">
              <a:rPr lang="ru-RU" noProof="1" smtClean="0"/>
              <a:t>31.05.2022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Вертикальный заголовок 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 rtlCol="0"/>
          <a:lstStyle>
            <a:lvl1pPr algn="l">
              <a:defRPr/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1024466" y="745067"/>
            <a:ext cx="8204201" cy="3903133"/>
          </a:xfrm>
        </p:spPr>
        <p:txBody>
          <a:bodyPr vert="eaVert"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fld id="{2EA8B877-EDF3-486E-B006-0AF3C2C1E078}" type="datetime1">
              <a:rPr lang="ru-RU" noProof="1" smtClean="0"/>
              <a:t>31.05.2022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B5B0317-E5ED-4357-88D7-8FEC4FC40737}" type="datetime1">
              <a:rPr lang="ru-RU" noProof="1" dirty="0" smtClean="0"/>
              <a:t>31.05.2022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rtlCol="0" anchor="b">
            <a:normAutofit/>
          </a:bodyPr>
          <a:lstStyle>
            <a:lvl1pPr algn="r">
              <a:defRPr sz="4000"/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024467" y="3641725"/>
            <a:ext cx="10490200" cy="955675"/>
          </a:xfrm>
        </p:spPr>
        <p:txBody>
          <a:bodyPr rtlCol="0"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fld id="{54624045-5829-401A-8952-3E137170E9E7}" type="datetime1">
              <a:rPr lang="ru-RU" noProof="1" smtClean="0"/>
              <a:t>31.05.2022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685800" y="2194559"/>
            <a:ext cx="5334000" cy="4024125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6172200" y="2194559"/>
            <a:ext cx="5334000" cy="4024125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D4FADA9-5463-4CDF-992B-9C957FD35038}" type="datetime1">
              <a:rPr lang="ru-RU" noProof="1" smtClean="0"/>
              <a:t>31.05.2022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 rtlCol="0"/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914409" y="2183802"/>
            <a:ext cx="5079991" cy="823912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685800" y="3132666"/>
            <a:ext cx="5311775" cy="3086019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6400800" y="2183802"/>
            <a:ext cx="5105400" cy="823912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6172200" y="3132666"/>
            <a:ext cx="5334000" cy="3086019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C6053E5-CE77-4B0A-A996-3D69DFD23151}" type="datetime1">
              <a:rPr lang="ru-RU" noProof="1" smtClean="0"/>
              <a:t>31.05.2022</a:t>
            </a:fld>
            <a:endParaRPr lang="ru-RU" noProof="1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2FCE27-12E9-4404-9704-1BB5102602CD}" type="datetime1">
              <a:rPr lang="ru-RU" noProof="1" smtClean="0"/>
              <a:t>31.05.2022</a:t>
            </a:fld>
            <a:endParaRPr lang="ru-RU" noProof="1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3129710-43A9-4F30-BA02-7EE2CAEA4BC6}" type="datetime1">
              <a:rPr lang="ru-RU" noProof="1" smtClean="0"/>
              <a:t>31.05.2022</a:t>
            </a:fld>
            <a:endParaRPr lang="ru-RU" noProof="1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rtlCol="0" anchor="b"/>
          <a:lstStyle>
            <a:lvl1pPr algn="l">
              <a:defRPr sz="3200"/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995582" y="746759"/>
            <a:ext cx="6510618" cy="5471925"/>
          </a:xfrm>
        </p:spPr>
        <p:txBody>
          <a:bodyPr rtlCol="0" anchor="ctr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685800" y="3124199"/>
            <a:ext cx="4114800" cy="3094485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15DF9FE-35B1-4A99-AEAD-5154F2A21B19}" type="datetime1">
              <a:rPr lang="ru-RU" noProof="1" smtClean="0"/>
              <a:t>31.05.2022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rtlCol="0" anchor="b"/>
          <a:lstStyle>
            <a:lvl1pPr algn="l">
              <a:defRPr sz="3200"/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Рисунок 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7861238" y="751241"/>
            <a:ext cx="3644962" cy="5467443"/>
          </a:xfrm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1"/>
              <a:t>Щелкните значок, чтобы добавить изображение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685800" y="3124199"/>
            <a:ext cx="6873240" cy="3094485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AA07926-6E29-45C7-B611-777D382E4F94}" type="datetime1">
              <a:rPr lang="ru-RU" noProof="1" smtClean="0"/>
              <a:t>31.05.2022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1"/>
              <a:t>Стиль образца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2CE5DCE4-5573-4F62-B866-31325C98D232}" type="datetime1">
              <a:rPr lang="ru-RU" noProof="1" dirty="0" smtClean="0"/>
              <a:t>31.05.2022</a:t>
            </a:fld>
            <a:endParaRPr lang="ru-RU" noProof="1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noProof="1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D22F896-40B5-4ADD-8801-0D06FADFA095}" type="slidenum">
              <a:rPr lang="ru-RU" noProof="1" dirty="0" smtClean="0"/>
              <a:pPr/>
              <a:t>‹#›</a:t>
            </a:fld>
            <a:endParaRPr lang="ru-RU" noProof="1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Прямоугольник 16">
            <a:extLst>
              <a:ext uri="{FF2B5EF4-FFF2-40B4-BE49-F238E27FC236}">
                <a16:creationId xmlns:a16="http://schemas.microsoft.com/office/drawing/2014/main" id="{50496C6C-A85F-426B-9ED1-3444166CE4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1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E5CD8D-E704-46A1-BC3E-9A644A9FFD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006" y="821265"/>
            <a:ext cx="6589183" cy="5222117"/>
          </a:xfrm>
        </p:spPr>
        <p:txBody>
          <a:bodyPr rtlCol="0" anchor="ctr">
            <a:normAutofit/>
          </a:bodyPr>
          <a:lstStyle/>
          <a:p>
            <a:r>
              <a:rPr lang="ru-RU" sz="2800" b="1" noProof="1">
                <a:latin typeface="Arial" panose="020B0604020202020204" pitchFamily="34" charset="0"/>
                <a:cs typeface="Arial" panose="020B0604020202020204" pitchFamily="34" charset="0"/>
              </a:rPr>
              <a:t>Порядок расчета показателей результативности деятельности медицинских организаций первичного звена</a:t>
            </a:r>
          </a:p>
        </p:txBody>
      </p: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AD0EF22F-5D3C-4240-8C32-1B20803E5A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397108" y="1923563"/>
            <a:ext cx="0" cy="301752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309A740-48C5-4AE5-879B-F567D3D7AC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3028" y="821265"/>
            <a:ext cx="3265713" cy="5222117"/>
          </a:xfrm>
        </p:spPr>
        <p:txBody>
          <a:bodyPr rtlCol="0" anchor="ctr">
            <a:normAutofit/>
          </a:bodyPr>
          <a:lstStyle/>
          <a:p>
            <a:pPr rtl="0"/>
            <a:r>
              <a:rPr lang="ru-RU" noProof="1">
                <a:latin typeface="Arial" panose="020B0604020202020204" pitchFamily="34" charset="0"/>
                <a:cs typeface="Arial" panose="020B0604020202020204" pitchFamily="34" charset="0"/>
              </a:rPr>
              <a:t>Территориальный фонд ОМС Калининградской области</a:t>
            </a: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D912EF34-0253-41FD-9940-D8FBB7DE74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4"/>
          <a:stretch/>
        </p:blipFill>
        <p:spPr>
          <a:xfrm rot="5400000" flipH="1" flipV="1">
            <a:off x="7545075" y="2187578"/>
            <a:ext cx="6857999" cy="248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6649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Прямоугольник 16">
            <a:extLst>
              <a:ext uri="{FF2B5EF4-FFF2-40B4-BE49-F238E27FC236}">
                <a16:creationId xmlns:a16="http://schemas.microsoft.com/office/drawing/2014/main" id="{50496C6C-A85F-426B-9ED1-3444166CE4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1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E5CD8D-E704-46A1-BC3E-9A644A9FFD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006" y="234893"/>
            <a:ext cx="10368788" cy="511727"/>
          </a:xfrm>
        </p:spPr>
        <p:txBody>
          <a:bodyPr rtlCol="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Рейтинг медицинских организаций с учетом фактического выполнения показателей результативности </a:t>
            </a:r>
            <a:b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за  1 квартал 2022 года</a:t>
            </a:r>
          </a:p>
        </p:txBody>
      </p: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AD0EF22F-5D3C-4240-8C32-1B20803E5A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397108" y="1923563"/>
            <a:ext cx="0" cy="301752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D912EF34-0253-41FD-9940-D8FBB7DE74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4"/>
          <a:stretch/>
        </p:blipFill>
        <p:spPr>
          <a:xfrm rot="5400000" flipH="1" flipV="1">
            <a:off x="7545075" y="2187578"/>
            <a:ext cx="6857999" cy="2482850"/>
          </a:xfrm>
          <a:prstGeom prst="rect">
            <a:avLst/>
          </a:prstGeom>
        </p:spPr>
      </p:pic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8147D0B4-2DB7-FE96-0A73-1A8EDAF5D7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283689"/>
              </p:ext>
            </p:extLst>
          </p:nvPr>
        </p:nvGraphicFramePr>
        <p:xfrm>
          <a:off x="455953" y="830508"/>
          <a:ext cx="8887784" cy="5670962"/>
        </p:xfrm>
        <a:graphic>
          <a:graphicData uri="http://schemas.openxmlformats.org/drawingml/2006/table">
            <a:tbl>
              <a:tblPr>
                <a:solidFill>
                  <a:schemeClr val="accent4">
                    <a:lumMod val="20000"/>
                    <a:lumOff val="80000"/>
                  </a:schemeClr>
                </a:solidFill>
                <a:tableStyleId>{5C22544A-7EE6-4342-B048-85BDC9FD1C3A}</a:tableStyleId>
              </a:tblPr>
              <a:tblGrid>
                <a:gridCol w="214636">
                  <a:extLst>
                    <a:ext uri="{9D8B030D-6E8A-4147-A177-3AD203B41FA5}">
                      <a16:colId xmlns:a16="http://schemas.microsoft.com/office/drawing/2014/main" val="2265801504"/>
                    </a:ext>
                  </a:extLst>
                </a:gridCol>
                <a:gridCol w="1756302">
                  <a:extLst>
                    <a:ext uri="{9D8B030D-6E8A-4147-A177-3AD203B41FA5}">
                      <a16:colId xmlns:a16="http://schemas.microsoft.com/office/drawing/2014/main" val="154615044"/>
                    </a:ext>
                  </a:extLst>
                </a:gridCol>
                <a:gridCol w="761363">
                  <a:extLst>
                    <a:ext uri="{9D8B030D-6E8A-4147-A177-3AD203B41FA5}">
                      <a16:colId xmlns:a16="http://schemas.microsoft.com/office/drawing/2014/main" val="27230799"/>
                    </a:ext>
                  </a:extLst>
                </a:gridCol>
                <a:gridCol w="787272">
                  <a:extLst>
                    <a:ext uri="{9D8B030D-6E8A-4147-A177-3AD203B41FA5}">
                      <a16:colId xmlns:a16="http://schemas.microsoft.com/office/drawing/2014/main" val="257458321"/>
                    </a:ext>
                  </a:extLst>
                </a:gridCol>
                <a:gridCol w="812387">
                  <a:extLst>
                    <a:ext uri="{9D8B030D-6E8A-4147-A177-3AD203B41FA5}">
                      <a16:colId xmlns:a16="http://schemas.microsoft.com/office/drawing/2014/main" val="2288626563"/>
                    </a:ext>
                  </a:extLst>
                </a:gridCol>
                <a:gridCol w="790766">
                  <a:extLst>
                    <a:ext uri="{9D8B030D-6E8A-4147-A177-3AD203B41FA5}">
                      <a16:colId xmlns:a16="http://schemas.microsoft.com/office/drawing/2014/main" val="193394207"/>
                    </a:ext>
                  </a:extLst>
                </a:gridCol>
                <a:gridCol w="857087">
                  <a:extLst>
                    <a:ext uri="{9D8B030D-6E8A-4147-A177-3AD203B41FA5}">
                      <a16:colId xmlns:a16="http://schemas.microsoft.com/office/drawing/2014/main" val="3770146075"/>
                    </a:ext>
                  </a:extLst>
                </a:gridCol>
                <a:gridCol w="589161">
                  <a:extLst>
                    <a:ext uri="{9D8B030D-6E8A-4147-A177-3AD203B41FA5}">
                      <a16:colId xmlns:a16="http://schemas.microsoft.com/office/drawing/2014/main" val="445861800"/>
                    </a:ext>
                  </a:extLst>
                </a:gridCol>
                <a:gridCol w="546335">
                  <a:extLst>
                    <a:ext uri="{9D8B030D-6E8A-4147-A177-3AD203B41FA5}">
                      <a16:colId xmlns:a16="http://schemas.microsoft.com/office/drawing/2014/main" val="2564321002"/>
                    </a:ext>
                  </a:extLst>
                </a:gridCol>
                <a:gridCol w="590825">
                  <a:extLst>
                    <a:ext uri="{9D8B030D-6E8A-4147-A177-3AD203B41FA5}">
                      <a16:colId xmlns:a16="http://schemas.microsoft.com/office/drawing/2014/main" val="3585366043"/>
                    </a:ext>
                  </a:extLst>
                </a:gridCol>
                <a:gridCol w="590825">
                  <a:extLst>
                    <a:ext uri="{9D8B030D-6E8A-4147-A177-3AD203B41FA5}">
                      <a16:colId xmlns:a16="http://schemas.microsoft.com/office/drawing/2014/main" val="64652405"/>
                    </a:ext>
                  </a:extLst>
                </a:gridCol>
                <a:gridCol w="590825">
                  <a:extLst>
                    <a:ext uri="{9D8B030D-6E8A-4147-A177-3AD203B41FA5}">
                      <a16:colId xmlns:a16="http://schemas.microsoft.com/office/drawing/2014/main" val="865420365"/>
                    </a:ext>
                  </a:extLst>
                </a:gridCol>
              </a:tblGrid>
              <a:tr h="61728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п/п №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Наименование МО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План выполнения критериев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Факт выполнения критериев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Процент выполнения критериев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924543"/>
                  </a:ext>
                </a:extLst>
              </a:tr>
              <a:tr h="3336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 Городская детская поликлиника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7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100%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18"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 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u="none" strike="noStrike" dirty="0">
                          <a:effectLst/>
                        </a:rPr>
                        <a:t>III </a:t>
                      </a:r>
                      <a:r>
                        <a:rPr lang="ru-RU" sz="900" b="1" u="none" strike="noStrike" dirty="0">
                          <a:effectLst/>
                        </a:rPr>
                        <a:t>группа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rgbClr val="F9F9F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30 % финансирования, </a:t>
                      </a:r>
                    </a:p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в расчете на 1 балл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5589717"/>
                  </a:ext>
                </a:extLst>
              </a:tr>
              <a:tr h="21210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2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 Балтийская ЦРБ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28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18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64%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696493"/>
                  </a:ext>
                </a:extLst>
              </a:tr>
              <a:tr h="1739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 Зеленоградская ЦРБ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28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64%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856389"/>
                  </a:ext>
                </a:extLst>
              </a:tr>
              <a:tr h="1739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 Советская ЦГБ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28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18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64%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6114166"/>
                  </a:ext>
                </a:extLst>
              </a:tr>
              <a:tr h="1739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 Городская больница № 2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26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62%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7978422"/>
                  </a:ext>
                </a:extLst>
              </a:tr>
              <a:tr h="1739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6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 Мамоновская ГБ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28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61%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8897414"/>
                  </a:ext>
                </a:extLst>
              </a:tr>
              <a:tr h="1739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7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 Гурьевская ЦРБ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16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57%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6807046"/>
                  </a:ext>
                </a:extLst>
              </a:tr>
              <a:tr h="1739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8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 Краснознаменская ЦРБ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16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57%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 rowSpan="4" grid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70 % финансирования, </a:t>
                      </a:r>
                    </a:p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в расчете на </a:t>
                      </a:r>
                    </a:p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1 прикрепленное лицо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6905378"/>
                  </a:ext>
                </a:extLst>
              </a:tr>
              <a:tr h="1739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9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 Правдинская ЦРБ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16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57%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</a:rPr>
                        <a:t>II </a:t>
                      </a:r>
                      <a:r>
                        <a:rPr lang="ru-RU" sz="1000" b="1" u="none" strike="noStrike" dirty="0">
                          <a:effectLst/>
                        </a:rPr>
                        <a:t>группа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rgbClr val="F9F9F9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70 % финансирования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1702382"/>
                  </a:ext>
                </a:extLst>
              </a:tr>
              <a:tr h="1739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 Светловская ЦРБ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54%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3013341"/>
                  </a:ext>
                </a:extLst>
              </a:tr>
              <a:tr h="1739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 Черняховская ЦРБ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15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54%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7271628"/>
                  </a:ext>
                </a:extLst>
              </a:tr>
              <a:tr h="1739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12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 Городская больница № 3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19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10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53%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8847145"/>
                  </a:ext>
                </a:extLst>
              </a:tr>
              <a:tr h="1739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 Городская больница № 4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19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10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53%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836530"/>
                  </a:ext>
                </a:extLst>
              </a:tr>
              <a:tr h="19056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 Городская поликлиника № 3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19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10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53%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59724"/>
                  </a:ext>
                </a:extLst>
              </a:tr>
              <a:tr h="18227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 Багратионовская ЦРБ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14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50%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8923766"/>
                  </a:ext>
                </a:extLst>
              </a:tr>
              <a:tr h="1739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16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 Неманская ЦРБ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50%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7558254"/>
                  </a:ext>
                </a:extLst>
              </a:tr>
              <a:tr h="1739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17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 Нестеровская ЦРБ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50%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1329090"/>
                  </a:ext>
                </a:extLst>
              </a:tr>
              <a:tr h="1739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18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 Озерская ЦРБ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50%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0851283"/>
                  </a:ext>
                </a:extLst>
              </a:tr>
              <a:tr h="1739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19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 Больница "РЖД-Медицина" 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19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9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47%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283783"/>
                  </a:ext>
                </a:extLst>
              </a:tr>
              <a:tr h="1739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 ЦГКБ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46%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5984574"/>
                  </a:ext>
                </a:extLst>
              </a:tr>
              <a:tr h="1739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 Гвардейская ЦРБ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46%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8255852"/>
                  </a:ext>
                </a:extLst>
              </a:tr>
              <a:tr h="1739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22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 Гусевская ЦРБ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46%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9550210"/>
                  </a:ext>
                </a:extLst>
              </a:tr>
              <a:tr h="3072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 Межрайонная больница № 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13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46%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группа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Стимулирующие выплаты не предусмотрены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2434892"/>
                  </a:ext>
                </a:extLst>
              </a:tr>
              <a:tr h="1739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 Славская ЦРБ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13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46%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3139107"/>
                  </a:ext>
                </a:extLst>
              </a:tr>
              <a:tr h="1739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 Полесская ЦРБ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12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43%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0261854"/>
                  </a:ext>
                </a:extLst>
              </a:tr>
              <a:tr h="1739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26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 Ладушкинская ГБ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39%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1845049"/>
                  </a:ext>
                </a:extLst>
              </a:tr>
              <a:tr h="1739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27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 " 1409 ВМКГ" МО РФ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7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39%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500844"/>
                  </a:ext>
                </a:extLst>
              </a:tr>
            </a:tbl>
          </a:graphicData>
        </a:graphic>
      </p:graphicFrame>
      <p:sp>
        <p:nvSpPr>
          <p:cNvPr id="8" name="Правая фигурная скобка 7">
            <a:extLst>
              <a:ext uri="{FF2B5EF4-FFF2-40B4-BE49-F238E27FC236}">
                <a16:creationId xmlns:a16="http://schemas.microsoft.com/office/drawing/2014/main" id="{51CC9540-F691-28E5-6CDF-9992A9979F00}"/>
              </a:ext>
            </a:extLst>
          </p:cNvPr>
          <p:cNvSpPr/>
          <p:nvPr/>
        </p:nvSpPr>
        <p:spPr>
          <a:xfrm>
            <a:off x="4852326" y="1644694"/>
            <a:ext cx="563011" cy="3039468"/>
          </a:xfrm>
          <a:prstGeom prst="rightBrace">
            <a:avLst>
              <a:gd name="adj1" fmla="val 50333"/>
              <a:gd name="adj2" fmla="val 51157"/>
            </a:avLst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sz="1100" b="0" i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4A57D487-08FD-B777-E5CB-D39BB6DE70D4}"/>
              </a:ext>
            </a:extLst>
          </p:cNvPr>
          <p:cNvCxnSpPr>
            <a:cxnSpLocks/>
          </p:cNvCxnSpPr>
          <p:nvPr/>
        </p:nvCxnSpPr>
        <p:spPr>
          <a:xfrm>
            <a:off x="4852326" y="1644693"/>
            <a:ext cx="692797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Стрелка: вправо 9">
            <a:extLst>
              <a:ext uri="{FF2B5EF4-FFF2-40B4-BE49-F238E27FC236}">
                <a16:creationId xmlns:a16="http://schemas.microsoft.com/office/drawing/2014/main" id="{98808727-1962-9158-0550-12294C16C4C8}"/>
              </a:ext>
            </a:extLst>
          </p:cNvPr>
          <p:cNvSpPr/>
          <p:nvPr/>
        </p:nvSpPr>
        <p:spPr>
          <a:xfrm>
            <a:off x="6445184" y="1608529"/>
            <a:ext cx="563012" cy="7232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sz="1100"/>
          </a:p>
        </p:txBody>
      </p:sp>
      <p:sp>
        <p:nvSpPr>
          <p:cNvPr id="16" name="Стрелка: вправо 15">
            <a:extLst>
              <a:ext uri="{FF2B5EF4-FFF2-40B4-BE49-F238E27FC236}">
                <a16:creationId xmlns:a16="http://schemas.microsoft.com/office/drawing/2014/main" id="{505C99A3-0868-69B2-D1AC-43A605B31951}"/>
              </a:ext>
            </a:extLst>
          </p:cNvPr>
          <p:cNvSpPr/>
          <p:nvPr/>
        </p:nvSpPr>
        <p:spPr>
          <a:xfrm>
            <a:off x="6445184" y="3168881"/>
            <a:ext cx="563012" cy="7232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sz="1100"/>
          </a:p>
        </p:txBody>
      </p:sp>
      <p:sp>
        <p:nvSpPr>
          <p:cNvPr id="15" name="Правая фигурная скобка 14">
            <a:extLst>
              <a:ext uri="{FF2B5EF4-FFF2-40B4-BE49-F238E27FC236}">
                <a16:creationId xmlns:a16="http://schemas.microsoft.com/office/drawing/2014/main" id="{A2EEFBCA-6300-0534-FA4C-83D93BC03E12}"/>
              </a:ext>
            </a:extLst>
          </p:cNvPr>
          <p:cNvSpPr/>
          <p:nvPr/>
        </p:nvSpPr>
        <p:spPr>
          <a:xfrm>
            <a:off x="4852325" y="4941083"/>
            <a:ext cx="537843" cy="1375794"/>
          </a:xfrm>
          <a:prstGeom prst="rightBrace">
            <a:avLst>
              <a:gd name="adj1" fmla="val 32038"/>
              <a:gd name="adj2" fmla="val 48718"/>
            </a:avLst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sz="1100" b="0" i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Стрелка: вправо 17">
            <a:extLst>
              <a:ext uri="{FF2B5EF4-FFF2-40B4-BE49-F238E27FC236}">
                <a16:creationId xmlns:a16="http://schemas.microsoft.com/office/drawing/2014/main" id="{746769A5-06BA-A546-CD15-46D3937A7EFD}"/>
              </a:ext>
            </a:extLst>
          </p:cNvPr>
          <p:cNvSpPr/>
          <p:nvPr/>
        </p:nvSpPr>
        <p:spPr>
          <a:xfrm>
            <a:off x="6451933" y="5592816"/>
            <a:ext cx="563012" cy="7232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sz="1100"/>
          </a:p>
        </p:txBody>
      </p:sp>
    </p:spTree>
    <p:extLst>
      <p:ext uri="{BB962C8B-B14F-4D97-AF65-F5344CB8AC3E}">
        <p14:creationId xmlns:p14="http://schemas.microsoft.com/office/powerpoint/2010/main" val="37211488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Прямоугольник 7">
            <a:extLst>
              <a:ext uri="{FF2B5EF4-FFF2-40B4-BE49-F238E27FC236}">
                <a16:creationId xmlns:a16="http://schemas.microsoft.com/office/drawing/2014/main" id="{A38A195E-584A-485A-BECD-66468900B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840177A7-740C-43C7-8F2D-BD7067F12C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06393" cy="685800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noFill/>
          </a:ln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12" name="Рисунок 11">
            <a:extLst>
              <a:ext uri="{FF2B5EF4-FFF2-40B4-BE49-F238E27FC236}">
                <a16:creationId xmlns:a16="http://schemas.microsoft.com/office/drawing/2014/main" id="{FF525AAA-82CE-4027-A26C-B0EFFD856F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4"/>
          <a:stretch/>
        </p:blipFill>
        <p:spPr>
          <a:xfrm rot="5400000" flipH="1" flipV="1">
            <a:off x="-1265719" y="2187575"/>
            <a:ext cx="6857999" cy="2482850"/>
          </a:xfrm>
          <a:prstGeom prst="rect">
            <a:avLst/>
          </a:prstGeom>
        </p:spPr>
      </p:pic>
      <p:sp>
        <p:nvSpPr>
          <p:cNvPr id="29" name="Заголовок 1">
            <a:extLst>
              <a:ext uri="{FF2B5EF4-FFF2-40B4-BE49-F238E27FC236}">
                <a16:creationId xmlns:a16="http://schemas.microsoft.com/office/drawing/2014/main" id="{B952B7A9-6D40-4AE5-AF09-ADE60A581579}"/>
              </a:ext>
            </a:extLst>
          </p:cNvPr>
          <p:cNvSpPr txBox="1">
            <a:spLocks/>
          </p:cNvSpPr>
          <p:nvPr/>
        </p:nvSpPr>
        <p:spPr>
          <a:xfrm>
            <a:off x="4178099" y="3207399"/>
            <a:ext cx="7434070" cy="7228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200" b="1" i="0" u="none" strike="noStrike" kern="1200" cap="all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3DF08A-A9D1-6903-9238-FFF1C28C3190}"/>
              </a:ext>
            </a:extLst>
          </p:cNvPr>
          <p:cNvSpPr txBox="1"/>
          <p:nvPr/>
        </p:nvSpPr>
        <p:spPr>
          <a:xfrm>
            <a:off x="4084132" y="443293"/>
            <a:ext cx="767723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Выполнение плана вакцинации взрослых граждан по эпидемиологическим показаниям за период 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(коронавирусная инфекция COVID-19), 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3895BE-E4BE-91BE-6E46-999531329A09}"/>
              </a:ext>
            </a:extLst>
          </p:cNvPr>
          <p:cNvSpPr txBox="1"/>
          <p:nvPr/>
        </p:nvSpPr>
        <p:spPr>
          <a:xfrm>
            <a:off x="4051478" y="1795535"/>
            <a:ext cx="759334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Доля беременных женщин, вакцинированных от коронавирусной инфекции (COVID-19), за период, от числа женщин, состоящих на учете по беременности и родам на начало периода. %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B3196EC-A4A6-E2F4-BDD4-1050202E5FA0}"/>
              </a:ext>
            </a:extLst>
          </p:cNvPr>
          <p:cNvSpPr txBox="1"/>
          <p:nvPr/>
        </p:nvSpPr>
        <p:spPr>
          <a:xfrm>
            <a:off x="4014573" y="3068584"/>
            <a:ext cx="776112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Доля беременных женщин, прошедших скрининг в части оценки антенатального развития плода за период, от общего числа женщин, состоявших на учете по поводу беременности и родов за период, %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DF66899-7326-B119-3890-B03AA3124281}"/>
              </a:ext>
            </a:extLst>
          </p:cNvPr>
          <p:cNvSpPr txBox="1"/>
          <p:nvPr/>
        </p:nvSpPr>
        <p:spPr>
          <a:xfrm>
            <a:off x="4014573" y="4420826"/>
            <a:ext cx="776112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Доля женщин, отказавшихся от искусственного прерывания беременности, от числа женщин, прошедших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доабортное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консультирование, 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6C4791-384F-84D7-42EF-2C74D43103CC}"/>
              </a:ext>
            </a:extLst>
          </p:cNvPr>
          <p:cNvSpPr txBox="1"/>
          <p:nvPr/>
        </p:nvSpPr>
        <p:spPr>
          <a:xfrm>
            <a:off x="4014573" y="5787449"/>
            <a:ext cx="776112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Охват вакцинацией детей в рамках Национального календаря прививок, %</a:t>
            </a:r>
          </a:p>
        </p:txBody>
      </p:sp>
      <p:sp>
        <p:nvSpPr>
          <p:cNvPr id="3" name="Знак ''плюс'' 2">
            <a:extLst>
              <a:ext uri="{FF2B5EF4-FFF2-40B4-BE49-F238E27FC236}">
                <a16:creationId xmlns:a16="http://schemas.microsoft.com/office/drawing/2014/main" id="{5B950598-A0BB-EB0D-0F93-D853658B99C9}"/>
              </a:ext>
            </a:extLst>
          </p:cNvPr>
          <p:cNvSpPr/>
          <p:nvPr/>
        </p:nvSpPr>
        <p:spPr>
          <a:xfrm>
            <a:off x="3489913" y="594374"/>
            <a:ext cx="562062" cy="62116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Знак ''плюс'' 22">
            <a:extLst>
              <a:ext uri="{FF2B5EF4-FFF2-40B4-BE49-F238E27FC236}">
                <a16:creationId xmlns:a16="http://schemas.microsoft.com/office/drawing/2014/main" id="{E6D5644E-0C9E-96D8-63A4-590C851A0683}"/>
              </a:ext>
            </a:extLst>
          </p:cNvPr>
          <p:cNvSpPr/>
          <p:nvPr/>
        </p:nvSpPr>
        <p:spPr>
          <a:xfrm>
            <a:off x="3523397" y="1902327"/>
            <a:ext cx="562062" cy="62116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Знак ''плюс'' 23">
            <a:extLst>
              <a:ext uri="{FF2B5EF4-FFF2-40B4-BE49-F238E27FC236}">
                <a16:creationId xmlns:a16="http://schemas.microsoft.com/office/drawing/2014/main" id="{AF23E1C2-C5C9-4908-C1AB-CDA3BBE16ADD}"/>
              </a:ext>
            </a:extLst>
          </p:cNvPr>
          <p:cNvSpPr/>
          <p:nvPr/>
        </p:nvSpPr>
        <p:spPr>
          <a:xfrm>
            <a:off x="3522070" y="5800030"/>
            <a:ext cx="562062" cy="62116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Знак ''плюс'' 24">
            <a:extLst>
              <a:ext uri="{FF2B5EF4-FFF2-40B4-BE49-F238E27FC236}">
                <a16:creationId xmlns:a16="http://schemas.microsoft.com/office/drawing/2014/main" id="{25205024-93C7-29EB-89B8-9F6B2AC6E322}"/>
              </a:ext>
            </a:extLst>
          </p:cNvPr>
          <p:cNvSpPr/>
          <p:nvPr/>
        </p:nvSpPr>
        <p:spPr>
          <a:xfrm>
            <a:off x="3522070" y="3235721"/>
            <a:ext cx="562062" cy="62116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Знак ''плюс'' 25">
            <a:extLst>
              <a:ext uri="{FF2B5EF4-FFF2-40B4-BE49-F238E27FC236}">
                <a16:creationId xmlns:a16="http://schemas.microsoft.com/office/drawing/2014/main" id="{A40912D2-81A9-7ED3-A616-A1D25DD49DD3}"/>
              </a:ext>
            </a:extLst>
          </p:cNvPr>
          <p:cNvSpPr/>
          <p:nvPr/>
        </p:nvSpPr>
        <p:spPr>
          <a:xfrm>
            <a:off x="3526357" y="4561719"/>
            <a:ext cx="562062" cy="62116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6CB5F5A-D61B-B974-EE08-3E3B6A5FD1D9}"/>
              </a:ext>
            </a:extLst>
          </p:cNvPr>
          <p:cNvSpPr txBox="1"/>
          <p:nvPr/>
        </p:nvSpPr>
        <p:spPr>
          <a:xfrm>
            <a:off x="142613" y="1657035"/>
            <a:ext cx="267608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Показатели рассчитываются Министерством здравоохранения Калининградской области </a:t>
            </a:r>
          </a:p>
        </p:txBody>
      </p:sp>
    </p:spTree>
    <p:extLst>
      <p:ext uri="{BB962C8B-B14F-4D97-AF65-F5344CB8AC3E}">
        <p14:creationId xmlns:p14="http://schemas.microsoft.com/office/powerpoint/2010/main" val="2426881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Прямоугольник 7">
            <a:extLst>
              <a:ext uri="{FF2B5EF4-FFF2-40B4-BE49-F238E27FC236}">
                <a16:creationId xmlns:a16="http://schemas.microsoft.com/office/drawing/2014/main" id="{A38A195E-584A-485A-BECD-66468900B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840177A7-740C-43C7-8F2D-BD7067F12C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06393" cy="685800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noFill/>
          </a:ln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12" name="Рисунок 11">
            <a:extLst>
              <a:ext uri="{FF2B5EF4-FFF2-40B4-BE49-F238E27FC236}">
                <a16:creationId xmlns:a16="http://schemas.microsoft.com/office/drawing/2014/main" id="{FF525AAA-82CE-4027-A26C-B0EFFD856F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4"/>
          <a:stretch/>
        </p:blipFill>
        <p:spPr>
          <a:xfrm rot="5400000" flipH="1" flipV="1">
            <a:off x="-1265719" y="2187575"/>
            <a:ext cx="6857999" cy="2482850"/>
          </a:xfrm>
          <a:prstGeom prst="rect">
            <a:avLst/>
          </a:prstGeom>
        </p:spPr>
      </p:pic>
      <p:sp>
        <p:nvSpPr>
          <p:cNvPr id="29" name="Заголовок 1">
            <a:extLst>
              <a:ext uri="{FF2B5EF4-FFF2-40B4-BE49-F238E27FC236}">
                <a16:creationId xmlns:a16="http://schemas.microsoft.com/office/drawing/2014/main" id="{B952B7A9-6D40-4AE5-AF09-ADE60A581579}"/>
              </a:ext>
            </a:extLst>
          </p:cNvPr>
          <p:cNvSpPr txBox="1">
            <a:spLocks/>
          </p:cNvSpPr>
          <p:nvPr/>
        </p:nvSpPr>
        <p:spPr>
          <a:xfrm>
            <a:off x="4131114" y="3099833"/>
            <a:ext cx="7434070" cy="7228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200" b="1" i="0" u="none" strike="noStrike" kern="1200" cap="all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3DF08A-A9D1-6903-9238-FFF1C28C3190}"/>
              </a:ext>
            </a:extLst>
          </p:cNvPr>
          <p:cNvSpPr txBox="1"/>
          <p:nvPr/>
        </p:nvSpPr>
        <p:spPr>
          <a:xfrm>
            <a:off x="4056518" y="491237"/>
            <a:ext cx="767723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Смертность прикрепленного населения в возрасте от 30 до 69 лет за период, на 1 000 прикрепленного населения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3895BE-E4BE-91BE-6E46-999531329A09}"/>
              </a:ext>
            </a:extLst>
          </p:cNvPr>
          <p:cNvSpPr txBox="1"/>
          <p:nvPr/>
        </p:nvSpPr>
        <p:spPr>
          <a:xfrm>
            <a:off x="4048097" y="1224004"/>
            <a:ext cx="759334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Смертность детей в возрасте от 0 – 17 лет за период, на 100 тыс. прикрепленного населения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B3196EC-A4A6-E2F4-BDD4-1050202E5FA0}"/>
              </a:ext>
            </a:extLst>
          </p:cNvPr>
          <p:cNvSpPr txBox="1"/>
          <p:nvPr/>
        </p:nvSpPr>
        <p:spPr>
          <a:xfrm>
            <a:off x="4054831" y="1954842"/>
            <a:ext cx="776112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Доля врачебных посещений с профилактической целью за период, о общего числа посещений за период (включая посещения на дому), %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DF66899-7326-B119-3890-B03AA3124281}"/>
              </a:ext>
            </a:extLst>
          </p:cNvPr>
          <p:cNvSpPr txBox="1"/>
          <p:nvPr/>
        </p:nvSpPr>
        <p:spPr>
          <a:xfrm>
            <a:off x="4048097" y="4160199"/>
            <a:ext cx="799849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Доля взрослых пациентов, госпитализированных за период по экстренным показаниям в связи с обострением (декомпенсацией) состояний, по поводу которых пациент находится под диспансерным наблюдением, от общего числа взрослых пациентов, находящихся под диспансерным наблюдением за период, 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6C4791-384F-84D7-42EF-2C74D43103CC}"/>
              </a:ext>
            </a:extLst>
          </p:cNvPr>
          <p:cNvSpPr txBox="1"/>
          <p:nvPr/>
        </p:nvSpPr>
        <p:spPr>
          <a:xfrm>
            <a:off x="4054831" y="5480577"/>
            <a:ext cx="776112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Доля взрослых пациентов с установленным диагнозом сахарный диабет, в отношении которых установлено диспансерное наблюдение за период, от общего числа взрослых пациентов с впервые в жизни установленным диагнозом сахарный диабет за период, %</a:t>
            </a:r>
          </a:p>
        </p:txBody>
      </p:sp>
      <p:sp>
        <p:nvSpPr>
          <p:cNvPr id="3" name="Знак ''плюс'' 2">
            <a:extLst>
              <a:ext uri="{FF2B5EF4-FFF2-40B4-BE49-F238E27FC236}">
                <a16:creationId xmlns:a16="http://schemas.microsoft.com/office/drawing/2014/main" id="{5B950598-A0BB-EB0D-0F93-D853658B99C9}"/>
              </a:ext>
            </a:extLst>
          </p:cNvPr>
          <p:cNvSpPr/>
          <p:nvPr/>
        </p:nvSpPr>
        <p:spPr>
          <a:xfrm>
            <a:off x="3489913" y="443293"/>
            <a:ext cx="562062" cy="62116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Знак ''плюс'' 22">
            <a:extLst>
              <a:ext uri="{FF2B5EF4-FFF2-40B4-BE49-F238E27FC236}">
                <a16:creationId xmlns:a16="http://schemas.microsoft.com/office/drawing/2014/main" id="{E53D1FBF-9425-370B-E225-D55D828773E1}"/>
              </a:ext>
            </a:extLst>
          </p:cNvPr>
          <p:cNvSpPr/>
          <p:nvPr/>
        </p:nvSpPr>
        <p:spPr>
          <a:xfrm>
            <a:off x="3486035" y="1200962"/>
            <a:ext cx="562062" cy="62116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Знак ''плюс'' 17">
            <a:extLst>
              <a:ext uri="{FF2B5EF4-FFF2-40B4-BE49-F238E27FC236}">
                <a16:creationId xmlns:a16="http://schemas.microsoft.com/office/drawing/2014/main" id="{0430E40F-B8AB-E374-1DD8-E7058B30C1C3}"/>
              </a:ext>
            </a:extLst>
          </p:cNvPr>
          <p:cNvSpPr/>
          <p:nvPr/>
        </p:nvSpPr>
        <p:spPr>
          <a:xfrm>
            <a:off x="3486035" y="1941704"/>
            <a:ext cx="562062" cy="62116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68D21F2-607B-E6D4-18D6-69E272382420}"/>
              </a:ext>
            </a:extLst>
          </p:cNvPr>
          <p:cNvSpPr txBox="1"/>
          <p:nvPr/>
        </p:nvSpPr>
        <p:spPr>
          <a:xfrm>
            <a:off x="4049784" y="2689469"/>
            <a:ext cx="776112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Доля взрослых пациентов, повторно госпитализированных за период по причине заболеваний сердечно-сосудистой системы или их осложнений в течение года с момента предыдущей госпитализации, от общего числа взрослых пациентов, госпитализированных за период по причине заболеваний сердечно-сосудистой системы или их осложнений, %</a:t>
            </a:r>
          </a:p>
        </p:txBody>
      </p:sp>
      <p:sp>
        <p:nvSpPr>
          <p:cNvPr id="25" name="Знак ''плюс'' 24">
            <a:extLst>
              <a:ext uri="{FF2B5EF4-FFF2-40B4-BE49-F238E27FC236}">
                <a16:creationId xmlns:a16="http://schemas.microsoft.com/office/drawing/2014/main" id="{D3B133EA-B7B5-7983-2482-647F462C8F54}"/>
              </a:ext>
            </a:extLst>
          </p:cNvPr>
          <p:cNvSpPr/>
          <p:nvPr/>
        </p:nvSpPr>
        <p:spPr>
          <a:xfrm>
            <a:off x="3493178" y="3067940"/>
            <a:ext cx="562062" cy="62116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Знак ''плюс'' 25">
            <a:extLst>
              <a:ext uri="{FF2B5EF4-FFF2-40B4-BE49-F238E27FC236}">
                <a16:creationId xmlns:a16="http://schemas.microsoft.com/office/drawing/2014/main" id="{317B8A5D-A9BC-DDEA-FAC3-E6CE7447905B}"/>
              </a:ext>
            </a:extLst>
          </p:cNvPr>
          <p:cNvSpPr/>
          <p:nvPr/>
        </p:nvSpPr>
        <p:spPr>
          <a:xfrm>
            <a:off x="3486035" y="4512017"/>
            <a:ext cx="562062" cy="62116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Знак ''плюс'' 26">
            <a:extLst>
              <a:ext uri="{FF2B5EF4-FFF2-40B4-BE49-F238E27FC236}">
                <a16:creationId xmlns:a16="http://schemas.microsoft.com/office/drawing/2014/main" id="{A6AD4A5F-3256-D8BE-0F70-1F9EDB30F68D}"/>
              </a:ext>
            </a:extLst>
          </p:cNvPr>
          <p:cNvSpPr/>
          <p:nvPr/>
        </p:nvSpPr>
        <p:spPr>
          <a:xfrm>
            <a:off x="3493178" y="5749743"/>
            <a:ext cx="562062" cy="62116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246369-C1AE-31DF-DA38-9AD8B2DA9034}"/>
              </a:ext>
            </a:extLst>
          </p:cNvPr>
          <p:cNvSpPr txBox="1"/>
          <p:nvPr/>
        </p:nvSpPr>
        <p:spPr>
          <a:xfrm>
            <a:off x="142613" y="1657035"/>
            <a:ext cx="267608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Показатели рассчитываются Территориальным фондом ОМС Калининградской области </a:t>
            </a:r>
          </a:p>
        </p:txBody>
      </p:sp>
    </p:spTree>
    <p:extLst>
      <p:ext uri="{BB962C8B-B14F-4D97-AF65-F5344CB8AC3E}">
        <p14:creationId xmlns:p14="http://schemas.microsoft.com/office/powerpoint/2010/main" val="26841753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Прямоугольник 7">
            <a:extLst>
              <a:ext uri="{FF2B5EF4-FFF2-40B4-BE49-F238E27FC236}">
                <a16:creationId xmlns:a16="http://schemas.microsoft.com/office/drawing/2014/main" id="{A38A195E-584A-485A-BECD-66468900B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840177A7-740C-43C7-8F2D-BD7067F12C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06393" cy="685800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noFill/>
          </a:ln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12" name="Рисунок 11">
            <a:extLst>
              <a:ext uri="{FF2B5EF4-FFF2-40B4-BE49-F238E27FC236}">
                <a16:creationId xmlns:a16="http://schemas.microsoft.com/office/drawing/2014/main" id="{FF525AAA-82CE-4027-A26C-B0EFFD856F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4"/>
          <a:stretch/>
        </p:blipFill>
        <p:spPr>
          <a:xfrm rot="5400000" flipH="1" flipV="1">
            <a:off x="-1265719" y="2187575"/>
            <a:ext cx="6857999" cy="2482850"/>
          </a:xfrm>
          <a:prstGeom prst="rect">
            <a:avLst/>
          </a:prstGeom>
        </p:spPr>
      </p:pic>
      <p:sp>
        <p:nvSpPr>
          <p:cNvPr id="29" name="Заголовок 1">
            <a:extLst>
              <a:ext uri="{FF2B5EF4-FFF2-40B4-BE49-F238E27FC236}">
                <a16:creationId xmlns:a16="http://schemas.microsoft.com/office/drawing/2014/main" id="{B952B7A9-6D40-4AE5-AF09-ADE60A581579}"/>
              </a:ext>
            </a:extLst>
          </p:cNvPr>
          <p:cNvSpPr txBox="1">
            <a:spLocks/>
          </p:cNvSpPr>
          <p:nvPr/>
        </p:nvSpPr>
        <p:spPr>
          <a:xfrm>
            <a:off x="4178099" y="3207399"/>
            <a:ext cx="7434070" cy="7228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200" b="1" i="0" u="none" strike="noStrike" kern="1200" cap="all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3DF08A-A9D1-6903-9238-FFF1C28C3190}"/>
              </a:ext>
            </a:extLst>
          </p:cNvPr>
          <p:cNvSpPr txBox="1"/>
          <p:nvPr/>
        </p:nvSpPr>
        <p:spPr>
          <a:xfrm>
            <a:off x="4126077" y="765584"/>
            <a:ext cx="767723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Доля детей, в отношении которых установлено диспансерное наблюдение по поводу болезней ***** за период, от общего числа детей с впервые в жизни установленными диагнозами болезней ***** за период, %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3895BE-E4BE-91BE-6E46-999531329A09}"/>
              </a:ext>
            </a:extLst>
          </p:cNvPr>
          <p:cNvSpPr txBox="1"/>
          <p:nvPr/>
        </p:nvSpPr>
        <p:spPr>
          <a:xfrm>
            <a:off x="4126076" y="2453605"/>
            <a:ext cx="759334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Доля взрослых пациентов с болезнями *****, в отношении которых установлено диспансерное наблюдение за период, от общего числа взрослых пациентов с впервые в жизни установленным диагнозом ***** за период, %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B3196EC-A4A6-E2F4-BDD4-1050202E5FA0}"/>
              </a:ext>
            </a:extLst>
          </p:cNvPr>
          <p:cNvSpPr txBox="1"/>
          <p:nvPr/>
        </p:nvSpPr>
        <p:spPr>
          <a:xfrm>
            <a:off x="4084132" y="4136311"/>
            <a:ext cx="776112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Доля взрослых пациентов с болезнями ******, выявленными впервые при профилактических медицинских осмотрах и диспансеризации за период, от общего числа взрослых пациентов с болезнями ******* с впервые в жизни установленным диагнозом за период, %</a:t>
            </a:r>
          </a:p>
        </p:txBody>
      </p:sp>
      <p:pic>
        <p:nvPicPr>
          <p:cNvPr id="18" name="Рисунок 17" descr="Восклицательный знак">
            <a:extLst>
              <a:ext uri="{FF2B5EF4-FFF2-40B4-BE49-F238E27FC236}">
                <a16:creationId xmlns:a16="http://schemas.microsoft.com/office/drawing/2014/main" id="{CC20ACA3-BB82-F519-8696-D0A460DB86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04706" y="929003"/>
            <a:ext cx="800450" cy="874630"/>
          </a:xfrm>
          <a:prstGeom prst="rect">
            <a:avLst/>
          </a:prstGeom>
        </p:spPr>
      </p:pic>
      <p:pic>
        <p:nvPicPr>
          <p:cNvPr id="25" name="Рисунок 24" descr="Восклицательный знак">
            <a:extLst>
              <a:ext uri="{FF2B5EF4-FFF2-40B4-BE49-F238E27FC236}">
                <a16:creationId xmlns:a16="http://schemas.microsoft.com/office/drawing/2014/main" id="{4BF1186A-A0A1-DDD5-8747-C2B122025B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06526" y="2616454"/>
            <a:ext cx="800450" cy="874630"/>
          </a:xfrm>
          <a:prstGeom prst="rect">
            <a:avLst/>
          </a:prstGeom>
        </p:spPr>
      </p:pic>
      <p:pic>
        <p:nvPicPr>
          <p:cNvPr id="26" name="Рисунок 25" descr="Восклицательный знак">
            <a:extLst>
              <a:ext uri="{FF2B5EF4-FFF2-40B4-BE49-F238E27FC236}">
                <a16:creationId xmlns:a16="http://schemas.microsoft.com/office/drawing/2014/main" id="{82C75B7F-F9D6-0E7F-FC37-0C97FA6F84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04706" y="4299160"/>
            <a:ext cx="800450" cy="87463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A082010-246C-B6D9-8885-600E8B55D15C}"/>
              </a:ext>
            </a:extLst>
          </p:cNvPr>
          <p:cNvSpPr txBox="1"/>
          <p:nvPr/>
        </p:nvSpPr>
        <p:spPr>
          <a:xfrm>
            <a:off x="142613" y="1657035"/>
            <a:ext cx="267608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Показатели рассчитываются Территориальным фондом ОМС Калининградской области </a:t>
            </a:r>
          </a:p>
        </p:txBody>
      </p:sp>
    </p:spTree>
    <p:extLst>
      <p:ext uri="{BB962C8B-B14F-4D97-AF65-F5344CB8AC3E}">
        <p14:creationId xmlns:p14="http://schemas.microsoft.com/office/powerpoint/2010/main" val="16629348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Прямоугольник 16">
            <a:extLst>
              <a:ext uri="{FF2B5EF4-FFF2-40B4-BE49-F238E27FC236}">
                <a16:creationId xmlns:a16="http://schemas.microsoft.com/office/drawing/2014/main" id="{50496C6C-A85F-426B-9ED1-3444166CE4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1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E5CD8D-E704-46A1-BC3E-9A644A9FFD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0578" y="117447"/>
            <a:ext cx="10368788" cy="613697"/>
          </a:xfrm>
        </p:spPr>
        <p:txBody>
          <a:bodyPr rtlCol="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показатели результативности по профилактическим медицинским осмотрам и диспансеризации взрослого населения </a:t>
            </a:r>
            <a:b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за  1 квартал 2022 года</a:t>
            </a:r>
          </a:p>
        </p:txBody>
      </p: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AD0EF22F-5D3C-4240-8C32-1B20803E5A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397108" y="1923563"/>
            <a:ext cx="0" cy="301752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D912EF34-0253-41FD-9940-D8FBB7DE74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4"/>
          <a:stretch/>
        </p:blipFill>
        <p:spPr>
          <a:xfrm rot="5400000" flipH="1" flipV="1">
            <a:off x="7545075" y="2187578"/>
            <a:ext cx="6857999" cy="2482850"/>
          </a:xfrm>
          <a:prstGeom prst="rect">
            <a:avLst/>
          </a:prstGeom>
        </p:spPr>
      </p:pic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49C6CF0D-29BB-4AC5-70E6-5F91D653E8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509460"/>
              </p:ext>
            </p:extLst>
          </p:nvPr>
        </p:nvGraphicFramePr>
        <p:xfrm>
          <a:off x="230578" y="731145"/>
          <a:ext cx="10057688" cy="60094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0058">
                  <a:extLst>
                    <a:ext uri="{9D8B030D-6E8A-4147-A177-3AD203B41FA5}">
                      <a16:colId xmlns:a16="http://schemas.microsoft.com/office/drawing/2014/main" val="2836202433"/>
                    </a:ext>
                  </a:extLst>
                </a:gridCol>
                <a:gridCol w="1770077">
                  <a:extLst>
                    <a:ext uri="{9D8B030D-6E8A-4147-A177-3AD203B41FA5}">
                      <a16:colId xmlns:a16="http://schemas.microsoft.com/office/drawing/2014/main" val="3342125891"/>
                    </a:ext>
                  </a:extLst>
                </a:gridCol>
                <a:gridCol w="755009">
                  <a:extLst>
                    <a:ext uri="{9D8B030D-6E8A-4147-A177-3AD203B41FA5}">
                      <a16:colId xmlns:a16="http://schemas.microsoft.com/office/drawing/2014/main" val="180134015"/>
                    </a:ext>
                  </a:extLst>
                </a:gridCol>
                <a:gridCol w="696286">
                  <a:extLst>
                    <a:ext uri="{9D8B030D-6E8A-4147-A177-3AD203B41FA5}">
                      <a16:colId xmlns:a16="http://schemas.microsoft.com/office/drawing/2014/main" val="268609939"/>
                    </a:ext>
                  </a:extLst>
                </a:gridCol>
                <a:gridCol w="713064">
                  <a:extLst>
                    <a:ext uri="{9D8B030D-6E8A-4147-A177-3AD203B41FA5}">
                      <a16:colId xmlns:a16="http://schemas.microsoft.com/office/drawing/2014/main" val="407510537"/>
                    </a:ext>
                  </a:extLst>
                </a:gridCol>
                <a:gridCol w="755009">
                  <a:extLst>
                    <a:ext uri="{9D8B030D-6E8A-4147-A177-3AD203B41FA5}">
                      <a16:colId xmlns:a16="http://schemas.microsoft.com/office/drawing/2014/main" val="1639442581"/>
                    </a:ext>
                  </a:extLst>
                </a:gridCol>
                <a:gridCol w="629175">
                  <a:extLst>
                    <a:ext uri="{9D8B030D-6E8A-4147-A177-3AD203B41FA5}">
                      <a16:colId xmlns:a16="http://schemas.microsoft.com/office/drawing/2014/main" val="2540319484"/>
                    </a:ext>
                  </a:extLst>
                </a:gridCol>
                <a:gridCol w="629174">
                  <a:extLst>
                    <a:ext uri="{9D8B030D-6E8A-4147-A177-3AD203B41FA5}">
                      <a16:colId xmlns:a16="http://schemas.microsoft.com/office/drawing/2014/main" val="3729275843"/>
                    </a:ext>
                  </a:extLst>
                </a:gridCol>
                <a:gridCol w="620427">
                  <a:extLst>
                    <a:ext uri="{9D8B030D-6E8A-4147-A177-3AD203B41FA5}">
                      <a16:colId xmlns:a16="http://schemas.microsoft.com/office/drawing/2014/main" val="1838912280"/>
                    </a:ext>
                  </a:extLst>
                </a:gridCol>
                <a:gridCol w="629533">
                  <a:extLst>
                    <a:ext uri="{9D8B030D-6E8A-4147-A177-3AD203B41FA5}">
                      <a16:colId xmlns:a16="http://schemas.microsoft.com/office/drawing/2014/main" val="1192743386"/>
                    </a:ext>
                  </a:extLst>
                </a:gridCol>
                <a:gridCol w="553673">
                  <a:extLst>
                    <a:ext uri="{9D8B030D-6E8A-4147-A177-3AD203B41FA5}">
                      <a16:colId xmlns:a16="http://schemas.microsoft.com/office/drawing/2014/main" val="1166702889"/>
                    </a:ext>
                  </a:extLst>
                </a:gridCol>
                <a:gridCol w="704675">
                  <a:extLst>
                    <a:ext uri="{9D8B030D-6E8A-4147-A177-3AD203B41FA5}">
                      <a16:colId xmlns:a16="http://schemas.microsoft.com/office/drawing/2014/main" val="910413606"/>
                    </a:ext>
                  </a:extLst>
                </a:gridCol>
                <a:gridCol w="645242">
                  <a:extLst>
                    <a:ext uri="{9D8B030D-6E8A-4147-A177-3AD203B41FA5}">
                      <a16:colId xmlns:a16="http://schemas.microsoft.com/office/drawing/2014/main" val="1583054048"/>
                    </a:ext>
                  </a:extLst>
                </a:gridCol>
                <a:gridCol w="696286">
                  <a:extLst>
                    <a:ext uri="{9D8B030D-6E8A-4147-A177-3AD203B41FA5}">
                      <a16:colId xmlns:a16="http://schemas.microsoft.com/office/drawing/2014/main" val="503824769"/>
                    </a:ext>
                  </a:extLst>
                </a:gridCol>
              </a:tblGrid>
              <a:tr h="14132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№ п/п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Наименование МО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2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3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4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5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32503"/>
                  </a:ext>
                </a:extLst>
              </a:tr>
              <a:tr h="14402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Доля взрослых пациентов с болезнями системы кровообращения, выявленными впервые при профилактических медицинских осмотрах и диспансеризации за период, от общего числа взрослых пациентов с болезнями системы кровообращения с впервые в жизни установленным диагнозом за период.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Доля взрослых пациентов с установленным диагнозом ЗНО, выявленным впервые при профилактических медицинских осмотрах и диспансеризации за период, от общего числа взрослых пациентов с впервые в жизни установленным диагнозом злокачественное новообразование за период.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Доля взрослых пациентов с установленным диагнозом ХОБЛ, выявленным впервые при профилактических медицинских осмотрах и диспансеризации за период, от общего числа взрослых пациентов с впервые в жизни установленным диагнозом хроническая обструктивная легочная болезнь за период.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Доля взрослых пациентов с установленным диагнозом сахарный диабет, выявленным впервые при профилактических медицинских осмотрах и диспансеризации за период, от общего числа взрослых пациентов с впервые в жизни установленным диагнозом сахарный диабет за период.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2047635"/>
                  </a:ext>
                </a:extLst>
              </a:tr>
              <a:tr h="1345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2022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2021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%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2022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2021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%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2022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2021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%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2022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2021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%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5138359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 Городская больница № 2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991688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 Городская больница № 3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0,8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947637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 Городская больница № 4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4978414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 Городская поликлиника № 3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5,38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2,25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2,39111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2363172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5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 ЦГКБ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61,95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25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34,06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997745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 Багратионовская ЦРБ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0,79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2637911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7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 Балтийская ЦРБ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94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28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2653203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 Гвардейская ЦРБ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1,79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4989611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9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 Гурьевская ЦРБ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6,97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6,9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1,42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271381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10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 Гусевская ЦРБ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628482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11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 Зеленоградская ЦРБ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4,72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5,26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495562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12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 Краснознаменская ЦРБ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958276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13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 Ладушкинская ГБ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575187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14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 Мамоновская ГБ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1,92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077384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15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 Межрайонная больница № 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3,96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6300083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16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 Неманская ЦРБ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957157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17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 Нестеровская ЦРБ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135259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18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 Озерская ЦРБ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13,33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025445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19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 Полесская ЦРБ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919063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20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 Правдинская ЦРБ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1,74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10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895025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 Светловская ЦРБ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2,22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03561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22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 Славская ЦРБ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2859048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23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 Советская ЦГБ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2,94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5,88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200568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24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 Черняховская ЦРБ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1,82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171619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25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 Больница "РЖД-Медицина" 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5,74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6,67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0444488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26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 "1409 ВМКГ" МО РФ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" marR="5080" marT="50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41073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44213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6806588_TF67670762.potx" id="{C8C6B627-7FAF-4B79-AE4A-A92F1F3AC7AA}" vid="{CF93F24D-E366-4425-96B9-C99B86611775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AB96CC85-5758-41C0-8EFD-737AFB6912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0BEB954-4024-4CCF-A9D6-4C00FDC028D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710EE66-8707-456F-8F2E-091D581CB030}">
  <ds:schemaRefs>
    <ds:schemaRef ds:uri="http://purl.org/dc/dcmitype/"/>
    <ds:schemaRef ds:uri="http://schemas.openxmlformats.org/package/2006/metadata/core-properties"/>
    <ds:schemaRef ds:uri="16c05727-aa75-4e4a-9b5f-8a80a1165891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terms/"/>
    <ds:schemaRef ds:uri="71af3243-3dd4-4a8d-8c0d-dd76da1f02a5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След самолета</Template>
  <TotalTime>1447</TotalTime>
  <Words>1330</Words>
  <Application>Microsoft Office PowerPoint</Application>
  <PresentationFormat>Широкоэкранный</PresentationFormat>
  <Paragraphs>563</Paragraphs>
  <Slides>6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Century Gothic</vt:lpstr>
      <vt:lpstr>Times New Roman</vt:lpstr>
      <vt:lpstr>След самолета</vt:lpstr>
      <vt:lpstr>Порядок расчета показателей результативности деятельности медицинских организаций первичного звена</vt:lpstr>
      <vt:lpstr>Рейтинг медицинских организаций с учетом фактического выполнения показателей результативности  за  1 квартал 2022 года</vt:lpstr>
      <vt:lpstr>Презентация PowerPoint</vt:lpstr>
      <vt:lpstr>Презентация PowerPoint</vt:lpstr>
      <vt:lpstr>Презентация PowerPoint</vt:lpstr>
      <vt:lpstr>показатели результативности по профилактическим медицинским осмотрам и диспансеризации взрослого населения  за  1 квартал 2022 года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информационного взаимодействия  в системе омс в 2021 году</dc:title>
  <dc:creator>Ekaterina Alpatova</dc:creator>
  <cp:lastModifiedBy>Светлана Новикова</cp:lastModifiedBy>
  <cp:revision>115</cp:revision>
  <cp:lastPrinted>2022-05-23T11:46:22Z</cp:lastPrinted>
  <dcterms:created xsi:type="dcterms:W3CDTF">2021-03-16T13:28:31Z</dcterms:created>
  <dcterms:modified xsi:type="dcterms:W3CDTF">2022-05-31T11:51:52Z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